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sldIdLst>
    <p:sldId id="256" r:id="rId2"/>
    <p:sldId id="257" r:id="rId3"/>
    <p:sldId id="273" r:id="rId4"/>
    <p:sldId id="260" r:id="rId5"/>
    <p:sldId id="275" r:id="rId6"/>
    <p:sldId id="261" r:id="rId7"/>
    <p:sldId id="276" r:id="rId8"/>
    <p:sldId id="258" r:id="rId9"/>
    <p:sldId id="262" r:id="rId10"/>
    <p:sldId id="272" r:id="rId11"/>
    <p:sldId id="264" r:id="rId12"/>
    <p:sldId id="265" r:id="rId13"/>
    <p:sldId id="271" r:id="rId14"/>
    <p:sldId id="259" r:id="rId15"/>
    <p:sldId id="266" r:id="rId16"/>
    <p:sldId id="267" r:id="rId17"/>
    <p:sldId id="268" r:id="rId18"/>
    <p:sldId id="270" r:id="rId19"/>
    <p:sldId id="269" r:id="rId20"/>
    <p:sldId id="274"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64" autoAdjust="0"/>
    <p:restoredTop sz="94660"/>
  </p:normalViewPr>
  <p:slideViewPr>
    <p:cSldViewPr snapToGrid="0">
      <p:cViewPr>
        <p:scale>
          <a:sx n="100" d="100"/>
          <a:sy n="100" d="100"/>
        </p:scale>
        <p:origin x="144"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AAD347D-5ACD-4C99-B74B-A9C85AD731AF}" type="datetimeFigureOut">
              <a:rPr lang="en-US" smtClean="0"/>
              <a:t>3/18/18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616024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9779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509A250-FF31-4206-8172-F9D3106AACB1}" type="datetimeFigureOut">
              <a:rPr lang="en-US" smtClean="0"/>
              <a:t>3/18/18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27474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79065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796027F-7875-4030-9381-8BD8C4F21935}" type="datetimeFigureOut">
              <a:rPr lang="en-US" smtClean="0"/>
              <a:t>3/18/18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4087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29119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87345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09A250-FF31-4206-8172-F9D3106AACB1}" type="datetimeFigureOut">
              <a:rPr lang="en-US" smtClean="0"/>
              <a:t>3/18/18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37870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7138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509A250-FF31-4206-8172-F9D3106AACB1}" type="datetimeFigureOut">
              <a:rPr lang="en-US" smtClean="0"/>
              <a:t>3/18/18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10013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3/18/18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96256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AAD347D-5ACD-4C99-B74B-A9C85AD731AF}" type="datetimeFigureOut">
              <a:rPr lang="en-US" smtClean="0"/>
              <a:t>3/18/18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02111984F565}" type="slidenum">
              <a:rPr lang="en-US" smtClean="0"/>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8615428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gif"/><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http://www.faqs.org/health/topics/45/Eugenics.html#ixzz3WMQ8uQ7W" TargetMode="External"/><Relationship Id="rId5" Type="http://schemas.openxmlformats.org/officeDocument/2006/relationships/hyperlink" Target="http://www.cra-arc.gc.ca/tx/ndvdls/sgmnts/dsblts/dtc/menu-eng.html" TargetMode="External"/><Relationship Id="rId6" Type="http://schemas.openxmlformats.org/officeDocument/2006/relationships/hyperlink" Target="http://standagainstracism.org/disabilities/about_people_disabilities.pdf" TargetMode="External"/><Relationship Id="rId7" Type="http://schemas.openxmlformats.org/officeDocument/2006/relationships/hyperlink" Target="http://www.babble.com/pregnancy/population-and-the-environment-family-planning-how-many-kids-to-have/" TargetMode="External"/><Relationship Id="rId1" Type="http://schemas.openxmlformats.org/officeDocument/2006/relationships/slideLayout" Target="../slideLayouts/slideLayout2.xml"/><Relationship Id="rId2" Type="http://schemas.openxmlformats.org/officeDocument/2006/relationships/hyperlink" Target="http://knowgenetics.org/history-of-eugen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gif"/><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6516" y="1020431"/>
            <a:ext cx="8218224" cy="1475013"/>
          </a:xfrm>
        </p:spPr>
        <p:txBody>
          <a:bodyPr>
            <a:normAutofit/>
          </a:bodyPr>
          <a:lstStyle/>
          <a:p>
            <a:endParaRPr lang="en-CA" sz="7200" dirty="0">
              <a:latin typeface="Cheese Cake" panose="020B0603050302020204" pitchFamily="34" charset="2"/>
            </a:endParaRPr>
          </a:p>
        </p:txBody>
      </p:sp>
      <p:sp>
        <p:nvSpPr>
          <p:cNvPr id="3" name="Subtitle 2"/>
          <p:cNvSpPr>
            <a:spLocks noGrp="1"/>
          </p:cNvSpPr>
          <p:nvPr>
            <p:ph type="subTitle" idx="1"/>
          </p:nvPr>
        </p:nvSpPr>
        <p:spPr>
          <a:xfrm>
            <a:off x="3356516" y="2495445"/>
            <a:ext cx="8218223" cy="590321"/>
          </a:xfrm>
        </p:spPr>
        <p:txBody>
          <a:bodyPr/>
          <a:lstStyle/>
          <a:p>
            <a:r>
              <a:rPr lang="en-CA" dirty="0" smtClean="0"/>
              <a:t>Ethical, Social, technological, and environmental issues</a:t>
            </a:r>
            <a:endParaRPr lang="en-CA" dirty="0"/>
          </a:p>
        </p:txBody>
      </p:sp>
      <p:sp>
        <p:nvSpPr>
          <p:cNvPr id="4" name="Subtitle 2"/>
          <p:cNvSpPr txBox="1">
            <a:spLocks/>
          </p:cNvSpPr>
          <p:nvPr/>
        </p:nvSpPr>
        <p:spPr>
          <a:xfrm>
            <a:off x="581191" y="3356970"/>
            <a:ext cx="10993546" cy="1728214"/>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lvl="0" algn="r">
              <a:buClr>
                <a:srgbClr val="A6B727"/>
              </a:buClr>
            </a:pPr>
            <a:r>
              <a:rPr lang="en-CA" dirty="0">
                <a:solidFill>
                  <a:schemeClr val="accent2">
                    <a:lumMod val="60000"/>
                    <a:lumOff val="40000"/>
                  </a:schemeClr>
                </a:solidFill>
              </a:rPr>
              <a:t>Analysing Controversial Topics in </a:t>
            </a:r>
            <a:r>
              <a:rPr lang="en-CA" dirty="0" smtClean="0">
                <a:solidFill>
                  <a:schemeClr val="accent2">
                    <a:lumMod val="60000"/>
                    <a:lumOff val="40000"/>
                  </a:schemeClr>
                </a:solidFill>
              </a:rPr>
              <a:t>genetics</a:t>
            </a:r>
          </a:p>
          <a:p>
            <a:pPr algn="r"/>
            <a:r>
              <a:rPr lang="en-CA" dirty="0">
                <a:solidFill>
                  <a:schemeClr val="bg1"/>
                </a:solidFill>
              </a:rPr>
              <a:t>Ramnik </a:t>
            </a:r>
            <a:r>
              <a:rPr lang="en-CA" dirty="0" err="1" smtClean="0">
                <a:solidFill>
                  <a:schemeClr val="bg1"/>
                </a:solidFill>
              </a:rPr>
              <a:t>CHudha</a:t>
            </a:r>
            <a:endParaRPr lang="en-CA" dirty="0" smtClean="0">
              <a:solidFill>
                <a:schemeClr val="bg1"/>
              </a:solidFill>
            </a:endParaRPr>
          </a:p>
          <a:p>
            <a:pPr algn="r"/>
            <a:r>
              <a:rPr lang="en-CA" dirty="0" smtClean="0">
                <a:solidFill>
                  <a:schemeClr val="bg1"/>
                </a:solidFill>
              </a:rPr>
              <a:t>Genetics STSE</a:t>
            </a:r>
          </a:p>
          <a:p>
            <a:pPr algn="r"/>
            <a:r>
              <a:rPr lang="en-CA" dirty="0" smtClean="0">
                <a:solidFill>
                  <a:schemeClr val="bg1"/>
                </a:solidFill>
              </a:rPr>
              <a:t>SBI 3U</a:t>
            </a:r>
          </a:p>
        </p:txBody>
      </p:sp>
      <p:grpSp>
        <p:nvGrpSpPr>
          <p:cNvPr id="5" name="Group 4"/>
          <p:cNvGrpSpPr/>
          <p:nvPr/>
        </p:nvGrpSpPr>
        <p:grpSpPr>
          <a:xfrm rot="5400000">
            <a:off x="-2654283" y="2969485"/>
            <a:ext cx="9685158" cy="2336437"/>
            <a:chOff x="191383" y="3429228"/>
            <a:chExt cx="9003735" cy="2336437"/>
          </a:xfrm>
        </p:grpSpPr>
        <p:pic>
          <p:nvPicPr>
            <p:cNvPr id="11266"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921915" y="270257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3560340" y="269869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6198766" y="2769313"/>
              <a:ext cx="2265820" cy="372688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634" y="1516567"/>
            <a:ext cx="2999599" cy="952428"/>
          </a:xfrm>
          <a:prstGeom prst="rect">
            <a:avLst/>
          </a:prstGeom>
        </p:spPr>
      </p:pic>
    </p:spTree>
    <p:extLst>
      <p:ext uri="{BB962C8B-B14F-4D97-AF65-F5344CB8AC3E}">
        <p14:creationId xmlns:p14="http://schemas.microsoft.com/office/powerpoint/2010/main" val="4117579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Less strain on society/economy</a:t>
            </a:r>
            <a:endParaRPr lang="en-CA" dirty="0"/>
          </a:p>
        </p:txBody>
      </p:sp>
      <p:sp>
        <p:nvSpPr>
          <p:cNvPr id="3" name="Content Placeholder 2"/>
          <p:cNvSpPr>
            <a:spLocks noGrp="1"/>
          </p:cNvSpPr>
          <p:nvPr>
            <p:ph idx="1"/>
          </p:nvPr>
        </p:nvSpPr>
        <p:spPr>
          <a:xfrm>
            <a:off x="581192" y="2061363"/>
            <a:ext cx="10322034" cy="2135216"/>
          </a:xfrm>
        </p:spPr>
        <p:txBody>
          <a:bodyPr>
            <a:normAutofit fontScale="92500" lnSpcReduction="10000"/>
          </a:bodyPr>
          <a:lstStyle/>
          <a:p>
            <a:r>
              <a:rPr lang="en-CA" dirty="0" smtClean="0"/>
              <a:t>More people with disabilities and disorders means more strain on the economy</a:t>
            </a:r>
          </a:p>
          <a:p>
            <a:r>
              <a:rPr lang="en-CA" dirty="0" smtClean="0"/>
              <a:t>Less disabilities and disease means less patients in hospitals and therapeutic clinics, this would mean less taxes go towards their treatment/therapy</a:t>
            </a:r>
          </a:p>
          <a:p>
            <a:r>
              <a:rPr lang="en-CA" dirty="0" smtClean="0"/>
              <a:t>Less defects/disabilities means less taxes going towards disability tax credits, and programs made for health care of these </a:t>
            </a:r>
            <a:r>
              <a:rPr lang="en-CA" dirty="0"/>
              <a:t>affected </a:t>
            </a:r>
            <a:r>
              <a:rPr lang="en-CA" dirty="0" smtClean="0"/>
              <a:t>individuals</a:t>
            </a:r>
          </a:p>
          <a:p>
            <a:r>
              <a:rPr lang="en-CA" dirty="0" smtClean="0"/>
              <a:t>Majority of individuals with disabilities are poor, under-educated and under-employed due to unequal opportunities</a:t>
            </a:r>
            <a:endParaRPr lang="en-CA" dirty="0"/>
          </a:p>
        </p:txBody>
      </p:sp>
      <p:pic>
        <p:nvPicPr>
          <p:cNvPr id="4" name="Picture 3" descr="http://upload.wikimedia.org/wikipedia/en/e/e3/United_States_eugenics_advocacy_poster.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2187" y="4541985"/>
            <a:ext cx="3280679" cy="1809163"/>
          </a:xfrm>
          <a:prstGeom prst="rect">
            <a:avLst/>
          </a:prstGeom>
          <a:noFill/>
          <a:ln>
            <a:noFill/>
          </a:ln>
        </p:spPr>
      </p:pic>
      <p:pic>
        <p:nvPicPr>
          <p:cNvPr id="18434" name="Picture 2" descr="http://www.doctordisability.com/wp-content/uploads/2012/08/Americans-Flock-to-Disability-Insurance.jpg"/>
          <p:cNvPicPr>
            <a:picLocks noChangeAspect="1" noChangeArrowheads="1"/>
          </p:cNvPicPr>
          <p:nvPr/>
        </p:nvPicPr>
        <p:blipFill rotWithShape="1">
          <a:blip r:embed="rId3">
            <a:extLst>
              <a:ext uri="{28A0092B-C50C-407E-A947-70E740481C1C}">
                <a14:useLocalDpi xmlns:a14="http://schemas.microsoft.com/office/drawing/2010/main" val="0"/>
              </a:ext>
            </a:extLst>
          </a:blip>
          <a:srcRect l="8177" t="8604" r="8307" b="7881"/>
          <a:stretch/>
        </p:blipFill>
        <p:spPr bwMode="auto">
          <a:xfrm>
            <a:off x="8766310" y="4541985"/>
            <a:ext cx="1808922" cy="180892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www.moneyandmakingitonyourown.ca/images/cheq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842" y="4541985"/>
            <a:ext cx="3667830" cy="1779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682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Saving the environment</a:t>
            </a:r>
            <a:endParaRPr lang="en-CA" dirty="0"/>
          </a:p>
        </p:txBody>
      </p:sp>
      <p:sp>
        <p:nvSpPr>
          <p:cNvPr id="3" name="Content Placeholder 2"/>
          <p:cNvSpPr>
            <a:spLocks noGrp="1"/>
          </p:cNvSpPr>
          <p:nvPr>
            <p:ph idx="1"/>
          </p:nvPr>
        </p:nvSpPr>
        <p:spPr>
          <a:xfrm>
            <a:off x="581192" y="2057047"/>
            <a:ext cx="7694343" cy="4278124"/>
          </a:xfrm>
        </p:spPr>
        <p:txBody>
          <a:bodyPr>
            <a:normAutofit lnSpcReduction="10000"/>
          </a:bodyPr>
          <a:lstStyle/>
          <a:p>
            <a:r>
              <a:rPr lang="en-CA" dirty="0"/>
              <a:t>H</a:t>
            </a:r>
            <a:r>
              <a:rPr lang="en-CA" dirty="0" smtClean="0"/>
              <a:t>umans consume too much! Food, oil, land, resources….</a:t>
            </a:r>
          </a:p>
          <a:p>
            <a:r>
              <a:rPr lang="en-CA" dirty="0" smtClean="0"/>
              <a:t>Humans leave too large of a carbon footprint, we are constantly contributing to the concentration of CO2 in our atmosphere, litter of plastic in the lithosphere…</a:t>
            </a:r>
          </a:p>
          <a:p>
            <a:r>
              <a:rPr lang="en-CA" dirty="0" smtClean="0"/>
              <a:t>Scientist believe that one day the world will not be able to support such a large population of humans</a:t>
            </a:r>
          </a:p>
          <a:p>
            <a:r>
              <a:rPr lang="en-CA" dirty="0" smtClean="0"/>
              <a:t>Eugenics through sterilization decreases the population, since less offspring are born.</a:t>
            </a:r>
          </a:p>
          <a:p>
            <a:r>
              <a:rPr lang="en-CA" dirty="0" smtClean="0"/>
              <a:t>Also, the children and generations that are born will continue to be healthier and more intelligent </a:t>
            </a:r>
          </a:p>
          <a:p>
            <a:r>
              <a:rPr lang="en-CA" dirty="0" smtClean="0"/>
              <a:t>A smaller population with greater intelligence would not only decrease the strain on resources, but the smarter individuals born would be able to innovate new eco-friendly inventions, and work towards saving the planet by finding solutions to things like global warming and exhausting resources.</a:t>
            </a:r>
            <a:endParaRPr lang="en-CA" dirty="0"/>
          </a:p>
        </p:txBody>
      </p:sp>
      <p:pic>
        <p:nvPicPr>
          <p:cNvPr id="1026" name="Picture 2" descr="http://www.conserve-energy-future.com/wp-content/uploads/2013/06/Overpopulated_Ear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999" y="1947717"/>
            <a:ext cx="2859723" cy="315012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523860" y="4879338"/>
            <a:ext cx="2201478" cy="1674338"/>
            <a:chOff x="369319" y="4682897"/>
            <a:chExt cx="2295127" cy="1898188"/>
          </a:xfrm>
        </p:grpSpPr>
        <p:pic>
          <p:nvPicPr>
            <p:cNvPr id="1028" name="Picture 4" descr="http://www.chargerbulletin.com/wp-content/uploads/2014/12/carbon-footpr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319" y="4682897"/>
              <a:ext cx="892175" cy="15489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chargerbulletin.com/wp-content/uploads/2014/12/carbon-footpri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92129" flipH="1">
              <a:off x="1832371" y="5136510"/>
              <a:ext cx="832075" cy="1444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1338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Scientific Discovery and research</a:t>
            </a:r>
            <a:endParaRPr lang="en-CA" dirty="0"/>
          </a:p>
        </p:txBody>
      </p:sp>
      <p:sp>
        <p:nvSpPr>
          <p:cNvPr id="3" name="Content Placeholder 2"/>
          <p:cNvSpPr>
            <a:spLocks noGrp="1"/>
          </p:cNvSpPr>
          <p:nvPr>
            <p:ph idx="1"/>
          </p:nvPr>
        </p:nvSpPr>
        <p:spPr>
          <a:xfrm>
            <a:off x="581192" y="2180497"/>
            <a:ext cx="7734133" cy="2558771"/>
          </a:xfrm>
        </p:spPr>
        <p:txBody>
          <a:bodyPr>
            <a:normAutofit lnSpcReduction="10000"/>
          </a:bodyPr>
          <a:lstStyle/>
          <a:p>
            <a:r>
              <a:rPr lang="en-CA" dirty="0" smtClean="0"/>
              <a:t>Eugenics, biomedical science/engineering, and genetic engineering are all popular emerging topics in scientific research</a:t>
            </a:r>
          </a:p>
          <a:p>
            <a:r>
              <a:rPr lang="en-CA" dirty="0" smtClean="0"/>
              <a:t>Eugenics allows further research of how diseases and defects exist in DNA, and how they can be treated</a:t>
            </a:r>
          </a:p>
          <a:p>
            <a:r>
              <a:rPr lang="en-CA" dirty="0" smtClean="0"/>
              <a:t>Supporting Eugenics allows scientists to further explore human inheritance, DNA, genes, and evolution</a:t>
            </a:r>
          </a:p>
          <a:p>
            <a:r>
              <a:rPr lang="en-CA" dirty="0" smtClean="0"/>
              <a:t>Anthropology is very closely related to Eugenics, because it also studies the evolution of humans.  </a:t>
            </a:r>
          </a:p>
        </p:txBody>
      </p:sp>
      <p:pic>
        <p:nvPicPr>
          <p:cNvPr id="7172" name="Picture 4" descr="http://www.pgxlab.com/wp-content/uploads/2010/12/Pipette-Bann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4880503"/>
            <a:ext cx="3524909" cy="161724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ibmr-india.com/images/genetic-lab-header.jpg"/>
          <p:cNvPicPr>
            <a:picLocks noChangeAspect="1" noChangeArrowheads="1"/>
          </p:cNvPicPr>
          <p:nvPr/>
        </p:nvPicPr>
        <p:blipFill rotWithShape="1">
          <a:blip r:embed="rId3">
            <a:extLst>
              <a:ext uri="{28A0092B-C50C-407E-A947-70E740481C1C}">
                <a14:useLocalDpi xmlns:a14="http://schemas.microsoft.com/office/drawing/2010/main" val="0"/>
              </a:ext>
            </a:extLst>
          </a:blip>
          <a:srcRect l="699" t="2026" r="1137" b="2181"/>
          <a:stretch/>
        </p:blipFill>
        <p:spPr bwMode="auto">
          <a:xfrm>
            <a:off x="4243932" y="4879092"/>
            <a:ext cx="4071393" cy="161865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i290.photobucket.com/albums/ll263/RamIyer2429/P21707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199" y="4879090"/>
            <a:ext cx="3099557" cy="16186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year2005.annualreport.publishing.uwa.edu.au/__data/page/85115/research_-_dna_analysis.jpg"/>
          <p:cNvPicPr>
            <a:picLocks noChangeAspect="1" noChangeArrowheads="1"/>
          </p:cNvPicPr>
          <p:nvPr/>
        </p:nvPicPr>
        <p:blipFill rotWithShape="1">
          <a:blip r:embed="rId5">
            <a:extLst>
              <a:ext uri="{28A0092B-C50C-407E-A947-70E740481C1C}">
                <a14:useLocalDpi xmlns:a14="http://schemas.microsoft.com/office/drawing/2010/main" val="0"/>
              </a:ext>
            </a:extLst>
          </a:blip>
          <a:srcRect l="2428" t="2885" r="2718" b="2947"/>
          <a:stretch/>
        </p:blipFill>
        <p:spPr bwMode="auto">
          <a:xfrm>
            <a:off x="8596199" y="2173261"/>
            <a:ext cx="3099557" cy="2281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406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Leading mankind into the future</a:t>
            </a:r>
            <a:endParaRPr lang="en-CA" dirty="0"/>
          </a:p>
        </p:txBody>
      </p:sp>
      <p:sp>
        <p:nvSpPr>
          <p:cNvPr id="3" name="Content Placeholder 2"/>
          <p:cNvSpPr>
            <a:spLocks noGrp="1"/>
          </p:cNvSpPr>
          <p:nvPr>
            <p:ph idx="1"/>
          </p:nvPr>
        </p:nvSpPr>
        <p:spPr>
          <a:xfrm>
            <a:off x="4672362" y="2145259"/>
            <a:ext cx="6938446" cy="4207915"/>
          </a:xfrm>
        </p:spPr>
        <p:txBody>
          <a:bodyPr>
            <a:normAutofit fontScale="92500" lnSpcReduction="10000"/>
          </a:bodyPr>
          <a:lstStyle/>
          <a:p>
            <a:r>
              <a:rPr lang="en-CA" b="1" dirty="0" smtClean="0"/>
              <a:t>The world wants and needs smarter people</a:t>
            </a:r>
          </a:p>
          <a:p>
            <a:r>
              <a:rPr lang="en-CA" dirty="0" smtClean="0"/>
              <a:t>If you think about it, the amount of knowledge and data we have in our world continues to grow. For instance, new scientific discoveries and math equations are constantly updated into school curriculums</a:t>
            </a:r>
          </a:p>
          <a:p>
            <a:r>
              <a:rPr lang="en-CA" dirty="0" smtClean="0"/>
              <a:t>Technology is advancing so fast, individuals must stay in universities longer to learn all the info and keep up-to-date with data in order to keep improving and innovating in our world. </a:t>
            </a:r>
          </a:p>
          <a:p>
            <a:r>
              <a:rPr lang="en-CA" dirty="0" smtClean="0"/>
              <a:t>There is a theory stating that one day all this info and education required to keep up and continue to improve will surpass the amount of data the human brain can hold. </a:t>
            </a:r>
          </a:p>
          <a:p>
            <a:r>
              <a:rPr lang="en-CA" dirty="0" smtClean="0"/>
              <a:t>This presents the need for smarter, more intelligent humans</a:t>
            </a:r>
          </a:p>
          <a:p>
            <a:r>
              <a:rPr lang="en-CA" dirty="0" smtClean="0"/>
              <a:t>Eugenicists believe that humans </a:t>
            </a:r>
            <a:r>
              <a:rPr lang="en-CA" i="1" dirty="0" smtClean="0"/>
              <a:t>need</a:t>
            </a:r>
            <a:r>
              <a:rPr lang="en-CA" dirty="0" smtClean="0"/>
              <a:t> to evolve into more intelligent species faster in order to continue to continue evolution and move forward into the future</a:t>
            </a:r>
            <a:endParaRPr lang="en-CA" dirty="0"/>
          </a:p>
        </p:txBody>
      </p:sp>
      <p:pic>
        <p:nvPicPr>
          <p:cNvPr id="4102" name="Picture 6" descr="http://www.creativerealities.com/Portals/64975/images/future-c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17" y="2145261"/>
            <a:ext cx="3995217" cy="374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352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85734" y="4541417"/>
            <a:ext cx="8525073" cy="600556"/>
          </a:xfrm>
        </p:spPr>
        <p:txBody>
          <a:bodyPr>
            <a:normAutofit/>
          </a:bodyPr>
          <a:lstStyle/>
          <a:p>
            <a:r>
              <a:rPr lang="en-CA" dirty="0" smtClean="0"/>
              <a:t>Ethical</a:t>
            </a:r>
            <a:r>
              <a:rPr lang="en-CA" dirty="0"/>
              <a:t> </a:t>
            </a:r>
            <a:r>
              <a:rPr lang="en-CA" dirty="0" smtClean="0"/>
              <a:t>and social, issues, Grim History and discrimination</a:t>
            </a:r>
            <a:endParaRPr lang="en-CA" dirty="0"/>
          </a:p>
        </p:txBody>
      </p:sp>
      <p:grpSp>
        <p:nvGrpSpPr>
          <p:cNvPr id="4" name="Group 3"/>
          <p:cNvGrpSpPr/>
          <p:nvPr/>
        </p:nvGrpSpPr>
        <p:grpSpPr>
          <a:xfrm rot="16200000">
            <a:off x="-2041894" y="2351394"/>
            <a:ext cx="8187732" cy="2074416"/>
            <a:chOff x="191383" y="3429228"/>
            <a:chExt cx="9003735" cy="2336437"/>
          </a:xfrm>
        </p:grpSpPr>
        <p:pic>
          <p:nvPicPr>
            <p:cNvPr id="5"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921915" y="270257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3560340" y="269869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6198766" y="2769313"/>
              <a:ext cx="2265820" cy="372688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179" y="3751654"/>
            <a:ext cx="4582860" cy="789764"/>
          </a:xfrm>
          <a:prstGeom prst="rect">
            <a:avLst/>
          </a:prstGeom>
        </p:spPr>
      </p:pic>
    </p:spTree>
    <p:extLst>
      <p:ext uri="{BB962C8B-B14F-4D97-AF65-F5344CB8AC3E}">
        <p14:creationId xmlns:p14="http://schemas.microsoft.com/office/powerpoint/2010/main" val="403292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dark past</a:t>
            </a:r>
            <a:endParaRPr lang="en-CA" dirty="0"/>
          </a:p>
        </p:txBody>
      </p:sp>
      <p:sp>
        <p:nvSpPr>
          <p:cNvPr id="3" name="Content Placeholder 2"/>
          <p:cNvSpPr>
            <a:spLocks noGrp="1"/>
          </p:cNvSpPr>
          <p:nvPr>
            <p:ph idx="1"/>
          </p:nvPr>
        </p:nvSpPr>
        <p:spPr>
          <a:xfrm>
            <a:off x="3676650" y="2180496"/>
            <a:ext cx="7934157" cy="3678303"/>
          </a:xfrm>
        </p:spPr>
        <p:txBody>
          <a:bodyPr/>
          <a:lstStyle/>
          <a:p>
            <a:endParaRPr lang="en-CA" dirty="0"/>
          </a:p>
        </p:txBody>
      </p:sp>
      <p:pic>
        <p:nvPicPr>
          <p:cNvPr id="3074" name="Picture 2" descr="http://www.fun-interesting-facts.com/images/nazi-germany-killed-people-based-on-the-principles-of-eugenics-21695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1" y="4019647"/>
            <a:ext cx="2896817" cy="22305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upload.wikimedia.org/wikipedia/commons/8/8d/Sterilization_pro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2" y="2025916"/>
            <a:ext cx="2896817" cy="192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115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Unavailable technology</a:t>
            </a:r>
            <a:endParaRPr lang="en-CA" dirty="0"/>
          </a:p>
        </p:txBody>
      </p:sp>
      <p:sp>
        <p:nvSpPr>
          <p:cNvPr id="3" name="Content Placeholder 2"/>
          <p:cNvSpPr>
            <a:spLocks noGrp="1"/>
          </p:cNvSpPr>
          <p:nvPr>
            <p:ph idx="1"/>
          </p:nvPr>
        </p:nvSpPr>
        <p:spPr/>
        <p:txBody>
          <a:bodyPr/>
          <a:lstStyle/>
          <a:p>
            <a:r>
              <a:rPr lang="en-CA" dirty="0"/>
              <a:t>The technology and money required to fund different methods of eugenics is not available in many countries, for example </a:t>
            </a:r>
            <a:r>
              <a:rPr lang="en-CA" dirty="0" smtClean="0"/>
              <a:t>developing/third-world </a:t>
            </a:r>
            <a:r>
              <a:rPr lang="en-CA" dirty="0"/>
              <a:t>countries</a:t>
            </a:r>
          </a:p>
          <a:p>
            <a:endParaRPr lang="en-CA" dirty="0"/>
          </a:p>
        </p:txBody>
      </p:sp>
      <p:pic>
        <p:nvPicPr>
          <p:cNvPr id="8194" name="Picture 2" descr="http://pad3.whstatic.com/images/thumb/7/7c/Be-Unavailable-With-Technology-Step-3.jpg/670px-Be-Unavailable-With-Technology-Step-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082" y="3780017"/>
            <a:ext cx="3387725" cy="254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677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Discrimination</a:t>
            </a:r>
            <a:endParaRPr lang="en-CA" dirty="0"/>
          </a:p>
        </p:txBody>
      </p:sp>
      <p:sp>
        <p:nvSpPr>
          <p:cNvPr id="3" name="Content Placeholder 2"/>
          <p:cNvSpPr>
            <a:spLocks noGrp="1"/>
          </p:cNvSpPr>
          <p:nvPr>
            <p:ph idx="1"/>
          </p:nvPr>
        </p:nvSpPr>
        <p:spPr>
          <a:xfrm>
            <a:off x="581193" y="2180496"/>
            <a:ext cx="7578834" cy="3678303"/>
          </a:xfrm>
        </p:spPr>
        <p:txBody>
          <a:bodyPr>
            <a:normAutofit/>
          </a:bodyPr>
          <a:lstStyle/>
          <a:p>
            <a:r>
              <a:rPr lang="en-CA" dirty="0" smtClean="0"/>
              <a:t>Some disability groups believe Eugenics encourage discrimination </a:t>
            </a:r>
            <a:r>
              <a:rPr lang="en-CA" dirty="0"/>
              <a:t>against diseased, disabled or “imperfect” people. </a:t>
            </a:r>
            <a:endParaRPr lang="en-CA" dirty="0" smtClean="0"/>
          </a:p>
          <a:p>
            <a:r>
              <a:rPr lang="en-CA" dirty="0" smtClean="0"/>
              <a:t>Already people </a:t>
            </a:r>
            <a:r>
              <a:rPr lang="en-CA" dirty="0"/>
              <a:t>with disabilities or disease face exclusion </a:t>
            </a:r>
            <a:r>
              <a:rPr lang="en-CA" dirty="0" smtClean="0"/>
              <a:t>from bullying and unfit public environments that don’t always offer the resources they need (ex. Not enough ramps or wide doors for wheelchairs)</a:t>
            </a:r>
          </a:p>
          <a:p>
            <a:r>
              <a:rPr lang="en-CA" dirty="0" smtClean="0"/>
              <a:t>If </a:t>
            </a:r>
            <a:r>
              <a:rPr lang="en-CA" dirty="0"/>
              <a:t>we were to further minimize the population of these “undesirable” people with disease/disability, this even smaller minority of people would </a:t>
            </a:r>
            <a:r>
              <a:rPr lang="en-CA" dirty="0" smtClean="0"/>
              <a:t>likely face </a:t>
            </a:r>
            <a:r>
              <a:rPr lang="en-CA" dirty="0"/>
              <a:t>even more </a:t>
            </a:r>
            <a:r>
              <a:rPr lang="en-CA" dirty="0" smtClean="0"/>
              <a:t>discrimination</a:t>
            </a:r>
          </a:p>
          <a:p>
            <a:r>
              <a:rPr lang="en-CA" dirty="0" smtClean="0"/>
              <a:t>Others also support the idea that everyone has the right to live, whether they are/aren’t considered perfect in the eyes of society.</a:t>
            </a:r>
            <a:endParaRPr lang="en-CA" dirty="0"/>
          </a:p>
        </p:txBody>
      </p:sp>
      <p:pic>
        <p:nvPicPr>
          <p:cNvPr id="9218" name="Picture 2" descr="http://i.huffpost.com/gen/1534734/thumbs/o-DISABLED-PERSON-IGNORED-5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174" y="4513327"/>
            <a:ext cx="3489325" cy="160998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cdss.ca/network/paul/files/2012/11/BULLYINGPOSTER-1024x6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3148" y="2074196"/>
            <a:ext cx="3054351" cy="197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455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Changing Society standards</a:t>
            </a:r>
            <a:endParaRPr lang="en-CA" dirty="0"/>
          </a:p>
        </p:txBody>
      </p:sp>
      <p:sp>
        <p:nvSpPr>
          <p:cNvPr id="3" name="Content Placeholder 2"/>
          <p:cNvSpPr>
            <a:spLocks noGrp="1"/>
          </p:cNvSpPr>
          <p:nvPr>
            <p:ph idx="1"/>
          </p:nvPr>
        </p:nvSpPr>
        <p:spPr>
          <a:xfrm>
            <a:off x="4663168" y="2501525"/>
            <a:ext cx="6947639" cy="3888123"/>
          </a:xfrm>
        </p:spPr>
        <p:txBody>
          <a:bodyPr>
            <a:normAutofit fontScale="92500" lnSpcReduction="20000"/>
          </a:bodyPr>
          <a:lstStyle/>
          <a:p>
            <a:r>
              <a:rPr lang="en-CA" dirty="0" smtClean="0"/>
              <a:t>As Eugenics may continue to improve more and more qualities of a human, when will we finally be perfect?</a:t>
            </a:r>
          </a:p>
          <a:p>
            <a:r>
              <a:rPr lang="en-CA" dirty="0"/>
              <a:t>Eugenic methods are not only used to prevent disability/disease, but </a:t>
            </a:r>
            <a:r>
              <a:rPr lang="en-CA" dirty="0" smtClean="0"/>
              <a:t>also </a:t>
            </a:r>
            <a:r>
              <a:rPr lang="en-CA" dirty="0"/>
              <a:t>used to enhance intelligence and appearance through a variety of methods. </a:t>
            </a:r>
          </a:p>
          <a:p>
            <a:r>
              <a:rPr lang="en-CA" dirty="0"/>
              <a:t>Since history, the model of a perfect looking human has been changing with </a:t>
            </a:r>
            <a:r>
              <a:rPr lang="en-CA" dirty="0" smtClean="0"/>
              <a:t>society</a:t>
            </a:r>
            <a:r>
              <a:rPr lang="en-CA" dirty="0"/>
              <a:t> </a:t>
            </a:r>
            <a:r>
              <a:rPr lang="en-CA" dirty="0" smtClean="0"/>
              <a:t>(ex. The ideal woman’s body shape)</a:t>
            </a:r>
          </a:p>
          <a:p>
            <a:r>
              <a:rPr lang="en-CA" dirty="0" smtClean="0"/>
              <a:t>The </a:t>
            </a:r>
            <a:r>
              <a:rPr lang="en-CA" dirty="0"/>
              <a:t>physical traits </a:t>
            </a:r>
            <a:r>
              <a:rPr lang="en-CA" dirty="0" smtClean="0"/>
              <a:t>that were </a:t>
            </a:r>
            <a:r>
              <a:rPr lang="en-CA" dirty="0"/>
              <a:t>considered desirable/undesirable ten years ago may not be even close to the standards society has today.</a:t>
            </a:r>
          </a:p>
          <a:p>
            <a:r>
              <a:rPr lang="en-CA" dirty="0"/>
              <a:t>If eugenics is all about perfecting the human race, including </a:t>
            </a:r>
            <a:r>
              <a:rPr lang="en-CA" dirty="0" smtClean="0"/>
              <a:t>its </a:t>
            </a:r>
            <a:r>
              <a:rPr lang="en-CA" dirty="0"/>
              <a:t>appearance, then how can we decide what is perfect when these opinions may change with time</a:t>
            </a:r>
            <a:r>
              <a:rPr lang="en-CA" dirty="0" smtClean="0"/>
              <a:t>?</a:t>
            </a:r>
          </a:p>
          <a:p>
            <a:r>
              <a:rPr lang="en-CA" dirty="0" smtClean="0"/>
              <a:t>The answer is, that we will never be able to stop perfecting ourselves if eugenics allows society so many opportunities to tweak appearance.</a:t>
            </a:r>
            <a:endParaRPr lang="en-CA" dirty="0"/>
          </a:p>
          <a:p>
            <a:endParaRPr lang="en-CA" dirty="0" smtClean="0"/>
          </a:p>
          <a:p>
            <a:endParaRPr lang="en-CA" dirty="0" smtClean="0"/>
          </a:p>
        </p:txBody>
      </p:sp>
      <p:pic>
        <p:nvPicPr>
          <p:cNvPr id="2052" name="Picture 4" descr="http://www.tweakyourpage.com/Layouts/Default/Color/Bluish_Grey/images/blue-grey-image-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17067">
            <a:off x="845958" y="2262250"/>
            <a:ext cx="3376166" cy="4222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ircusbazaar.com/wp-content/uploads/2014/07/Modern-%E2%80%98Eugenics%E2%80%99-Our-Culture%E2%80%99s-Warped-Idea-Of-Beau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812" y="2501526"/>
            <a:ext cx="2777594" cy="14813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gmneo.net/wp-content/uploads/2015/02/women-body-shap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914" y="4313637"/>
            <a:ext cx="3603545" cy="1801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191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It May Never work anyways</a:t>
            </a:r>
            <a:endParaRPr lang="en-CA" dirty="0"/>
          </a:p>
        </p:txBody>
      </p:sp>
      <p:sp>
        <p:nvSpPr>
          <p:cNvPr id="3" name="Content Placeholder 2"/>
          <p:cNvSpPr>
            <a:spLocks noGrp="1"/>
          </p:cNvSpPr>
          <p:nvPr>
            <p:ph idx="1"/>
          </p:nvPr>
        </p:nvSpPr>
        <p:spPr>
          <a:xfrm>
            <a:off x="581192" y="1905000"/>
            <a:ext cx="11029616" cy="4634948"/>
          </a:xfrm>
        </p:spPr>
        <p:txBody>
          <a:bodyPr>
            <a:normAutofit/>
          </a:bodyPr>
          <a:lstStyle/>
          <a:p>
            <a:r>
              <a:rPr lang="en-CA" dirty="0" smtClean="0"/>
              <a:t>Although sterilization will </a:t>
            </a:r>
            <a:r>
              <a:rPr lang="en-CA" dirty="0"/>
              <a:t>decrease the number </a:t>
            </a:r>
            <a:r>
              <a:rPr lang="en-CA" dirty="0" smtClean="0"/>
              <a:t>undesirable genes in </a:t>
            </a:r>
            <a:r>
              <a:rPr lang="en-CA" dirty="0"/>
              <a:t>e</a:t>
            </a:r>
            <a:r>
              <a:rPr lang="en-CA" dirty="0" smtClean="0"/>
              <a:t>ach generation, it </a:t>
            </a:r>
            <a:r>
              <a:rPr lang="en-CA" dirty="0"/>
              <a:t>cannot completely get rid of </a:t>
            </a:r>
            <a:r>
              <a:rPr lang="en-CA" dirty="0" smtClean="0"/>
              <a:t>this allele. </a:t>
            </a:r>
          </a:p>
          <a:p>
            <a:pPr lvl="1"/>
            <a:r>
              <a:rPr lang="en-CA" dirty="0" smtClean="0"/>
              <a:t>Homozygous recessives and carriers still result as some offspring when using the sterilization method (ex. when heterozygotes reproduce).</a:t>
            </a:r>
          </a:p>
          <a:p>
            <a:r>
              <a:rPr lang="en-CA" dirty="0" smtClean="0"/>
              <a:t>By numbers, there are over 1000 disorders known to be inheritable. This number does not even account for other inheritable traits like appearance and intelligence. </a:t>
            </a:r>
          </a:p>
          <a:p>
            <a:pPr lvl="1"/>
            <a:r>
              <a:rPr lang="en-CA" dirty="0" smtClean="0"/>
              <a:t>The large number of inheritable undesirable genes combined with a large population makes it very difficult to track so many traits through such a large population, which makes eugenic procedures hard to implement, manage and record. </a:t>
            </a:r>
          </a:p>
          <a:p>
            <a:r>
              <a:rPr lang="en-CA" dirty="0" smtClean="0"/>
              <a:t>Eugenics is all the about improving the human race as a whole, but there are simply too many undesirable genes and too many people in the human race for the “self-direction of human evolution” to even take place.</a:t>
            </a:r>
            <a:endParaRPr lang="en-CA" dirty="0"/>
          </a:p>
        </p:txBody>
      </p:sp>
      <p:pic>
        <p:nvPicPr>
          <p:cNvPr id="10242" name="Picture 2" descr="http://biology.kenyon.edu/courses/biol114/Chap02/pedigree/pedi-3C.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272" y="808895"/>
            <a:ext cx="4879317" cy="158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37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89181" y="3043910"/>
            <a:ext cx="8521628" cy="1497507"/>
          </a:xfrm>
        </p:spPr>
        <p:txBody>
          <a:bodyPr>
            <a:normAutofit/>
          </a:bodyPr>
          <a:lstStyle/>
          <a:p>
            <a:endParaRPr lang="en-CA" sz="5400" dirty="0">
              <a:latin typeface="Cheese Cake" panose="020B0603050302020204" pitchFamily="34" charset="2"/>
            </a:endParaRPr>
          </a:p>
        </p:txBody>
      </p:sp>
      <p:sp>
        <p:nvSpPr>
          <p:cNvPr id="5" name="Text Placeholder 4"/>
          <p:cNvSpPr>
            <a:spLocks noGrp="1"/>
          </p:cNvSpPr>
          <p:nvPr>
            <p:ph type="body" idx="1"/>
          </p:nvPr>
        </p:nvSpPr>
        <p:spPr>
          <a:xfrm>
            <a:off x="3092627" y="4541417"/>
            <a:ext cx="8518180" cy="600556"/>
          </a:xfrm>
        </p:spPr>
        <p:txBody>
          <a:bodyPr/>
          <a:lstStyle/>
          <a:p>
            <a:r>
              <a:rPr lang="en-CA" dirty="0" smtClean="0"/>
              <a:t>Defining and understanding the eugenic theory</a:t>
            </a:r>
            <a:endParaRPr lang="en-CA" dirty="0"/>
          </a:p>
        </p:txBody>
      </p:sp>
      <p:grpSp>
        <p:nvGrpSpPr>
          <p:cNvPr id="6" name="Group 5"/>
          <p:cNvGrpSpPr/>
          <p:nvPr/>
        </p:nvGrpSpPr>
        <p:grpSpPr>
          <a:xfrm rot="16200000">
            <a:off x="-2041894" y="2351394"/>
            <a:ext cx="8187732" cy="2074416"/>
            <a:chOff x="191383" y="3429228"/>
            <a:chExt cx="9003735" cy="2336437"/>
          </a:xfrm>
        </p:grpSpPr>
        <p:pic>
          <p:nvPicPr>
            <p:cNvPr id="7"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921915" y="270257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3560340" y="269869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6198766" y="2769313"/>
              <a:ext cx="2265820" cy="3726884"/>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278" y="3692153"/>
            <a:ext cx="2854471" cy="849264"/>
          </a:xfrm>
          <a:prstGeom prst="rect">
            <a:avLst/>
          </a:prstGeom>
        </p:spPr>
      </p:pic>
    </p:spTree>
    <p:extLst>
      <p:ext uri="{BB962C8B-B14F-4D97-AF65-F5344CB8AC3E}">
        <p14:creationId xmlns:p14="http://schemas.microsoft.com/office/powerpoint/2010/main" val="3137174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CA" sz="4400" b="1" dirty="0" smtClean="0">
                <a:solidFill>
                  <a:schemeClr val="accent2">
                    <a:lumMod val="40000"/>
                    <a:lumOff val="60000"/>
                  </a:schemeClr>
                </a:solidFill>
              </a:rPr>
              <a:t>A final comparison</a:t>
            </a:r>
            <a:endParaRPr lang="en-CA" sz="4400" b="1" dirty="0">
              <a:solidFill>
                <a:schemeClr val="accent2">
                  <a:lumMod val="40000"/>
                  <a:lumOff val="60000"/>
                </a:schemeClr>
              </a:solidFill>
            </a:endParaRPr>
          </a:p>
        </p:txBody>
      </p:sp>
      <p:sp>
        <p:nvSpPr>
          <p:cNvPr id="11" name="Text Placeholder 10"/>
          <p:cNvSpPr>
            <a:spLocks noGrp="1"/>
          </p:cNvSpPr>
          <p:nvPr>
            <p:ph type="body" idx="1"/>
          </p:nvPr>
        </p:nvSpPr>
        <p:spPr>
          <a:xfrm>
            <a:off x="887219" y="1912966"/>
            <a:ext cx="5087075" cy="536005"/>
          </a:xfrm>
        </p:spPr>
        <p:txBody>
          <a:bodyPr/>
          <a:lstStyle/>
          <a:p>
            <a:r>
              <a:rPr lang="en-CA" dirty="0" smtClean="0"/>
              <a:t>Pros of Eugenics</a:t>
            </a:r>
            <a:endParaRPr lang="en-CA" dirty="0"/>
          </a:p>
        </p:txBody>
      </p:sp>
      <p:sp>
        <p:nvSpPr>
          <p:cNvPr id="12" name="Content Placeholder 11"/>
          <p:cNvSpPr>
            <a:spLocks noGrp="1"/>
          </p:cNvSpPr>
          <p:nvPr>
            <p:ph sz="half" idx="2"/>
          </p:nvPr>
        </p:nvSpPr>
        <p:spPr>
          <a:xfrm>
            <a:off x="581194" y="2558300"/>
            <a:ext cx="5393100" cy="3961769"/>
          </a:xfrm>
        </p:spPr>
        <p:txBody>
          <a:bodyPr>
            <a:normAutofit lnSpcReduction="10000"/>
          </a:bodyPr>
          <a:lstStyle/>
          <a:p>
            <a:r>
              <a:rPr lang="en-CA" dirty="0" smtClean="0"/>
              <a:t>Decreasing inheritable disease/disorders/disabilities can prevent hardships and provide equal opportunities for children to be successful in life</a:t>
            </a:r>
          </a:p>
          <a:p>
            <a:r>
              <a:rPr lang="en-CA" dirty="0"/>
              <a:t>Less disabilities and disease </a:t>
            </a:r>
            <a:r>
              <a:rPr lang="en-CA" dirty="0" smtClean="0"/>
              <a:t>means less strain on society (taxes, health facilities) and less poverty from unequal chances in life</a:t>
            </a:r>
          </a:p>
          <a:p>
            <a:r>
              <a:rPr lang="en-CA" dirty="0" smtClean="0"/>
              <a:t>Eugenics allow further research of genetics and other medical and social science fields</a:t>
            </a:r>
          </a:p>
          <a:p>
            <a:r>
              <a:rPr lang="en-CA" dirty="0" smtClean="0"/>
              <a:t>Eugenics slows overpopulation and the effects humans have on the Earth as major consumers</a:t>
            </a:r>
          </a:p>
          <a:p>
            <a:r>
              <a:rPr lang="en-CA" dirty="0" smtClean="0"/>
              <a:t>Eugenics of inheriting intelligence promises great things in the future</a:t>
            </a:r>
          </a:p>
          <a:p>
            <a:endParaRPr lang="en-CA" dirty="0"/>
          </a:p>
        </p:txBody>
      </p:sp>
      <p:sp>
        <p:nvSpPr>
          <p:cNvPr id="13" name="Text Placeholder 12"/>
          <p:cNvSpPr>
            <a:spLocks noGrp="1"/>
          </p:cNvSpPr>
          <p:nvPr>
            <p:ph type="body" sz="quarter" idx="3"/>
          </p:nvPr>
        </p:nvSpPr>
        <p:spPr>
          <a:xfrm>
            <a:off x="6523735" y="1912966"/>
            <a:ext cx="5087073" cy="553373"/>
          </a:xfrm>
        </p:spPr>
        <p:txBody>
          <a:bodyPr/>
          <a:lstStyle/>
          <a:p>
            <a:r>
              <a:rPr lang="en-CA" dirty="0" smtClean="0"/>
              <a:t>Cons of Eugenics</a:t>
            </a:r>
            <a:endParaRPr lang="en-CA" dirty="0"/>
          </a:p>
        </p:txBody>
      </p:sp>
      <p:sp>
        <p:nvSpPr>
          <p:cNvPr id="14" name="Content Placeholder 13"/>
          <p:cNvSpPr>
            <a:spLocks noGrp="1"/>
          </p:cNvSpPr>
          <p:nvPr>
            <p:ph sz="quarter" idx="4"/>
          </p:nvPr>
        </p:nvSpPr>
        <p:spPr>
          <a:xfrm>
            <a:off x="6217709" y="2558301"/>
            <a:ext cx="5393100" cy="3737724"/>
          </a:xfrm>
        </p:spPr>
        <p:txBody>
          <a:bodyPr>
            <a:normAutofit lnSpcReduction="10000"/>
          </a:bodyPr>
          <a:lstStyle/>
          <a:p>
            <a:r>
              <a:rPr lang="en-CA" dirty="0" smtClean="0"/>
              <a:t>Eugenics have been proven through history to be a dangerous and unrighteous practice with a negative impact on society</a:t>
            </a:r>
          </a:p>
          <a:p>
            <a:r>
              <a:rPr lang="en-CA" dirty="0" smtClean="0"/>
              <a:t>Eugenics are a practice not available to everyone, which may result in a greater gap between developed/developing countries and upper/lower class</a:t>
            </a:r>
          </a:p>
          <a:p>
            <a:r>
              <a:rPr lang="en-CA" dirty="0" smtClean="0"/>
              <a:t>Eugenics encourages/grows discrimination against unfortunate</a:t>
            </a:r>
          </a:p>
          <a:p>
            <a:r>
              <a:rPr lang="en-CA" dirty="0" smtClean="0"/>
              <a:t>Eugenics opens the doors to a forever changing, high standard society where perfect is never enough</a:t>
            </a:r>
          </a:p>
          <a:p>
            <a:r>
              <a:rPr lang="en-CA" dirty="0" smtClean="0"/>
              <a:t>It may never work anyways</a:t>
            </a:r>
            <a:endParaRPr lang="en-CA" dirty="0"/>
          </a:p>
        </p:txBody>
      </p:sp>
    </p:spTree>
    <p:extLst>
      <p:ext uri="{BB962C8B-B14F-4D97-AF65-F5344CB8AC3E}">
        <p14:creationId xmlns:p14="http://schemas.microsoft.com/office/powerpoint/2010/main" val="193282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Bibliography</a:t>
            </a:r>
            <a:endParaRPr lang="en-CA" dirty="0"/>
          </a:p>
        </p:txBody>
      </p:sp>
      <p:sp>
        <p:nvSpPr>
          <p:cNvPr id="3" name="Content Placeholder 2"/>
          <p:cNvSpPr>
            <a:spLocks noGrp="1"/>
          </p:cNvSpPr>
          <p:nvPr>
            <p:ph idx="1"/>
          </p:nvPr>
        </p:nvSpPr>
        <p:spPr/>
        <p:txBody>
          <a:bodyPr>
            <a:normAutofit fontScale="92500"/>
          </a:bodyPr>
          <a:lstStyle/>
          <a:p>
            <a:r>
              <a:rPr lang="en-CA" dirty="0"/>
              <a:t>Introduction to Eugenics. (n.d.). Retrieved April 4, 2015, from </a:t>
            </a:r>
            <a:r>
              <a:rPr lang="en-CA" u="sng" dirty="0">
                <a:hlinkClick r:id="rId2"/>
              </a:rPr>
              <a:t>http://knowgenetics.org/history-of-eugenics/</a:t>
            </a:r>
            <a:endParaRPr lang="en-CA" dirty="0"/>
          </a:p>
          <a:p>
            <a:r>
              <a:rPr lang="en-CA" dirty="0"/>
              <a:t>Eugenics: Basic Issues. (n.d.). Retrieved April 6, 2015, from </a:t>
            </a:r>
            <a:r>
              <a:rPr lang="en-CA" u="sng" dirty="0">
                <a:hlinkClick r:id="rId3" invalidUrl="http://www.bc.edu/content/dam/files/research_sites/cjl/pdf/Richie Eugenics.pdf"/>
              </a:rPr>
              <a:t>http://www.bc.edu/content/dam/files/research_sites/cjl/pdf/Richie Eugenics.pdf</a:t>
            </a:r>
            <a:endParaRPr lang="en-CA" dirty="0"/>
          </a:p>
          <a:p>
            <a:r>
              <a:rPr lang="en-CA" dirty="0"/>
              <a:t>Eugenics. (n.d.). Retrieved April 5, 2015, from </a:t>
            </a:r>
            <a:r>
              <a:rPr lang="en-CA" u="sng" dirty="0">
                <a:hlinkClick r:id="rId4"/>
              </a:rPr>
              <a:t>http://www.faqs.org/health/topics/45/Eugenics.html#ixzz3WMQ8uQ7W</a:t>
            </a:r>
            <a:endParaRPr lang="en-CA" dirty="0"/>
          </a:p>
          <a:p>
            <a:r>
              <a:rPr lang="en-CA" dirty="0"/>
              <a:t>Disability tax credit. (2015, January 5). Retrieved April 6, 2015, from </a:t>
            </a:r>
            <a:r>
              <a:rPr lang="en-CA" u="sng" dirty="0">
                <a:hlinkClick r:id="rId5"/>
              </a:rPr>
              <a:t>http://www.cra-arc.gc.ca/tx/ndvdls/sgmnts/dsblts/dtc/menu-eng.html</a:t>
            </a:r>
            <a:endParaRPr lang="en-CA" dirty="0"/>
          </a:p>
          <a:p>
            <a:r>
              <a:rPr lang="en-CA" dirty="0"/>
              <a:t>Stand against racism. (n.d.). Retrieved April 6, 2015, from </a:t>
            </a:r>
            <a:r>
              <a:rPr lang="en-CA" u="sng" dirty="0">
                <a:hlinkClick r:id="rId6"/>
              </a:rPr>
              <a:t>http://standagainstracism.org/disabilities/about_people_disabilities.pdf</a:t>
            </a:r>
            <a:endParaRPr lang="en-CA" dirty="0"/>
          </a:p>
          <a:p>
            <a:r>
              <a:rPr lang="en-CA" dirty="0"/>
              <a:t>The New Eugenics. Are environmental activists right that having a big family is bad for the planet? By Kara </a:t>
            </a:r>
            <a:r>
              <a:rPr lang="en-CA" dirty="0" err="1"/>
              <a:t>Jesella</a:t>
            </a:r>
            <a:r>
              <a:rPr lang="en-CA" dirty="0"/>
              <a:t> for Babble.com. (2009, May 21). Retrieved April 6, 2015, from </a:t>
            </a:r>
            <a:r>
              <a:rPr lang="en-CA" u="sng" dirty="0">
                <a:hlinkClick r:id="rId7"/>
              </a:rPr>
              <a:t>http://www.babble.com/pregnancy/population-and-the-environment-family-planning-how-many-kids-to-have/</a:t>
            </a:r>
            <a:endParaRPr lang="en-CA" dirty="0"/>
          </a:p>
          <a:p>
            <a:endParaRPr lang="en-CA" dirty="0"/>
          </a:p>
        </p:txBody>
      </p:sp>
    </p:spTree>
    <p:extLst>
      <p:ext uri="{BB962C8B-B14F-4D97-AF65-F5344CB8AC3E}">
        <p14:creationId xmlns:p14="http://schemas.microsoft.com/office/powerpoint/2010/main" val="20463379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self direction of human evolution”</a:t>
            </a:r>
            <a:endParaRPr lang="en-CA" dirty="0"/>
          </a:p>
        </p:txBody>
      </p:sp>
      <p:sp>
        <p:nvSpPr>
          <p:cNvPr id="3" name="Content Placeholder 2"/>
          <p:cNvSpPr>
            <a:spLocks noGrp="1"/>
          </p:cNvSpPr>
          <p:nvPr>
            <p:ph idx="1"/>
          </p:nvPr>
        </p:nvSpPr>
        <p:spPr>
          <a:xfrm>
            <a:off x="581192" y="2180496"/>
            <a:ext cx="5514807" cy="3678303"/>
          </a:xfrm>
        </p:spPr>
        <p:txBody>
          <a:bodyPr/>
          <a:lstStyle/>
          <a:p>
            <a:r>
              <a:rPr lang="en-CA" sz="1600" dirty="0" smtClean="0">
                <a:latin typeface="+mj-lt"/>
              </a:rPr>
              <a:t>Eugenics is a </a:t>
            </a:r>
            <a:r>
              <a:rPr lang="en-CA" sz="1600" dirty="0">
                <a:latin typeface="+mj-lt"/>
              </a:rPr>
              <a:t>theory based on selective breeding that was popular in the 1880’s</a:t>
            </a:r>
          </a:p>
          <a:p>
            <a:r>
              <a:rPr lang="en-CA" sz="1600" dirty="0">
                <a:latin typeface="+mj-lt"/>
              </a:rPr>
              <a:t>Started by the ideology of Sir Francis Galton</a:t>
            </a:r>
          </a:p>
          <a:p>
            <a:r>
              <a:rPr lang="en-CA" sz="1600" dirty="0">
                <a:latin typeface="+mj-lt"/>
              </a:rPr>
              <a:t>Galton believed that society was over-sympathetic for the weak, and that this was slowing human evolution</a:t>
            </a:r>
          </a:p>
          <a:p>
            <a:r>
              <a:rPr lang="en-CA" sz="1600" dirty="0" smtClean="0">
                <a:latin typeface="+mj-lt"/>
              </a:rPr>
              <a:t>“</a:t>
            </a:r>
            <a:r>
              <a:rPr lang="en-CA" sz="1600" dirty="0">
                <a:latin typeface="+mj-lt"/>
              </a:rPr>
              <a:t>Eugenic” means well </a:t>
            </a:r>
            <a:r>
              <a:rPr lang="en-CA" sz="1600" dirty="0" smtClean="0">
                <a:latin typeface="+mj-lt"/>
              </a:rPr>
              <a:t>born</a:t>
            </a:r>
          </a:p>
          <a:p>
            <a:r>
              <a:rPr lang="en-CA" sz="1600" dirty="0" smtClean="0">
                <a:latin typeface="+mj-lt"/>
              </a:rPr>
              <a:t>Eugenics is all about improving and enhancing the evolution of humans</a:t>
            </a:r>
            <a:endParaRPr lang="en-CA" sz="1600" dirty="0">
              <a:latin typeface="+mj-lt"/>
            </a:endParaRPr>
          </a:p>
        </p:txBody>
      </p:sp>
      <p:pic>
        <p:nvPicPr>
          <p:cNvPr id="5124" name="Picture 4" descr="http://www.dnalc.org/content/c16/16330/16330_233eugenictree.jpg"/>
          <p:cNvPicPr>
            <a:picLocks noChangeAspect="1" noChangeArrowheads="1"/>
          </p:cNvPicPr>
          <p:nvPr/>
        </p:nvPicPr>
        <p:blipFill rotWithShape="1">
          <a:blip r:embed="rId2">
            <a:extLst>
              <a:ext uri="{28A0092B-C50C-407E-A947-70E740481C1C}">
                <a14:useLocalDpi xmlns:a14="http://schemas.microsoft.com/office/drawing/2010/main" val="0"/>
              </a:ext>
            </a:extLst>
          </a:blip>
          <a:srcRect b="4066"/>
          <a:stretch/>
        </p:blipFill>
        <p:spPr bwMode="auto">
          <a:xfrm>
            <a:off x="6095999" y="2017206"/>
            <a:ext cx="5753554" cy="422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04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are Eugenics?</a:t>
            </a:r>
            <a:endParaRPr lang="en-CA" dirty="0"/>
          </a:p>
        </p:txBody>
      </p:sp>
      <p:sp>
        <p:nvSpPr>
          <p:cNvPr id="3" name="Content Placeholder 2"/>
          <p:cNvSpPr>
            <a:spLocks noGrp="1"/>
          </p:cNvSpPr>
          <p:nvPr>
            <p:ph idx="1"/>
          </p:nvPr>
        </p:nvSpPr>
        <p:spPr>
          <a:xfrm>
            <a:off x="4432852" y="2110212"/>
            <a:ext cx="6144286" cy="3922840"/>
          </a:xfrm>
        </p:spPr>
        <p:txBody>
          <a:bodyPr/>
          <a:lstStyle/>
          <a:p>
            <a:pPr lvl="0"/>
            <a:r>
              <a:rPr lang="en-CA" dirty="0" smtClean="0"/>
              <a:t>In </a:t>
            </a:r>
            <a:r>
              <a:rPr lang="en-CA" dirty="0"/>
              <a:t>humans, </a:t>
            </a:r>
            <a:r>
              <a:rPr lang="en-CA" dirty="0" smtClean="0"/>
              <a:t>the objective of eugenics is mainly to </a:t>
            </a:r>
            <a:r>
              <a:rPr lang="en-CA" dirty="0"/>
              <a:t>remove disease, disability, imperfections and other genetically inherited undesirable </a:t>
            </a:r>
            <a:r>
              <a:rPr lang="en-CA" dirty="0" smtClean="0"/>
              <a:t>traits from the human race.</a:t>
            </a:r>
            <a:endParaRPr lang="en-CA" dirty="0"/>
          </a:p>
          <a:p>
            <a:pPr lvl="0"/>
            <a:r>
              <a:rPr lang="en-CA" dirty="0"/>
              <a:t>K</a:t>
            </a:r>
            <a:r>
              <a:rPr lang="en-CA" dirty="0" smtClean="0"/>
              <a:t>nown </a:t>
            </a:r>
            <a:r>
              <a:rPr lang="en-CA" dirty="0"/>
              <a:t>as improving the human race </a:t>
            </a:r>
            <a:r>
              <a:rPr lang="en-CA" dirty="0" smtClean="0"/>
              <a:t>by growing the amount of </a:t>
            </a:r>
            <a:r>
              <a:rPr lang="en-CA" dirty="0"/>
              <a:t>qualities and reducing/eliminating undesirable traits</a:t>
            </a:r>
            <a:r>
              <a:rPr lang="en-CA" dirty="0" smtClean="0"/>
              <a:t>.</a:t>
            </a:r>
          </a:p>
          <a:p>
            <a:r>
              <a:rPr lang="en-CA" dirty="0"/>
              <a:t>Eugenics is an effort to genetically improve a species, through a variety of methods and </a:t>
            </a:r>
            <a:r>
              <a:rPr lang="en-CA" dirty="0" smtClean="0"/>
              <a:t>practices that eliminate undesirable alleles</a:t>
            </a:r>
            <a:endParaRPr lang="en-CA" dirty="0"/>
          </a:p>
          <a:p>
            <a:pPr lvl="0"/>
            <a:endParaRPr lang="en-CA" dirty="0"/>
          </a:p>
        </p:txBody>
      </p:sp>
      <p:pic>
        <p:nvPicPr>
          <p:cNvPr id="9" name="Picture 2" descr="http://wiki.dickinson.edu/images/e/e0/Mban14501.jpg"/>
          <p:cNvPicPr>
            <a:picLocks noChangeAspect="1" noChangeArrowheads="1"/>
          </p:cNvPicPr>
          <p:nvPr/>
        </p:nvPicPr>
        <p:blipFill rotWithShape="1">
          <a:blip r:embed="rId2">
            <a:extLst>
              <a:ext uri="{28A0092B-C50C-407E-A947-70E740481C1C}">
                <a14:useLocalDpi xmlns:a14="http://schemas.microsoft.com/office/drawing/2010/main" val="0"/>
              </a:ext>
            </a:extLst>
          </a:blip>
          <a:srcRect t="12787"/>
          <a:stretch/>
        </p:blipFill>
        <p:spPr bwMode="auto">
          <a:xfrm>
            <a:off x="581192" y="2110212"/>
            <a:ext cx="3516968" cy="348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386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9180" y="3043910"/>
            <a:ext cx="8521628" cy="1497507"/>
          </a:xfrm>
        </p:spPr>
        <p:txBody>
          <a:bodyPr>
            <a:normAutofit/>
          </a:bodyPr>
          <a:lstStyle/>
          <a:p>
            <a:r>
              <a:rPr lang="en-CA" sz="5400" dirty="0" smtClean="0">
                <a:latin typeface="Cheese Cake" panose="020B0603050302020204" pitchFamily="34" charset="2"/>
              </a:rPr>
              <a:t>Examples of Eugenics</a:t>
            </a:r>
            <a:endParaRPr lang="en-CA" sz="5400" dirty="0">
              <a:latin typeface="Cheese Cake" panose="020B0603050302020204" pitchFamily="34" charset="2"/>
            </a:endParaRPr>
          </a:p>
        </p:txBody>
      </p:sp>
      <p:sp>
        <p:nvSpPr>
          <p:cNvPr id="3" name="Text Placeholder 2"/>
          <p:cNvSpPr>
            <a:spLocks noGrp="1"/>
          </p:cNvSpPr>
          <p:nvPr>
            <p:ph type="body" idx="1"/>
          </p:nvPr>
        </p:nvSpPr>
        <p:spPr>
          <a:xfrm>
            <a:off x="3092626" y="4541417"/>
            <a:ext cx="8518181" cy="600556"/>
          </a:xfrm>
        </p:spPr>
        <p:txBody>
          <a:bodyPr/>
          <a:lstStyle/>
          <a:p>
            <a:r>
              <a:rPr lang="en-CA" dirty="0" smtClean="0"/>
              <a:t>Various methods and practices that follow the Eugenic Ideology</a:t>
            </a:r>
            <a:endParaRPr lang="en-CA" dirty="0"/>
          </a:p>
        </p:txBody>
      </p:sp>
      <p:grpSp>
        <p:nvGrpSpPr>
          <p:cNvPr id="4" name="Group 3"/>
          <p:cNvGrpSpPr/>
          <p:nvPr/>
        </p:nvGrpSpPr>
        <p:grpSpPr>
          <a:xfrm rot="16200000">
            <a:off x="-2041894" y="2351394"/>
            <a:ext cx="8187732" cy="2074416"/>
            <a:chOff x="191383" y="3429228"/>
            <a:chExt cx="9003735" cy="2336437"/>
          </a:xfrm>
        </p:grpSpPr>
        <p:pic>
          <p:nvPicPr>
            <p:cNvPr id="5"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921915" y="270257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3560340" y="269869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6198766" y="2769313"/>
              <a:ext cx="2265820" cy="372688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935" y="3665026"/>
            <a:ext cx="6027505" cy="851212"/>
          </a:xfrm>
          <a:prstGeom prst="rect">
            <a:avLst/>
          </a:prstGeom>
        </p:spPr>
      </p:pic>
    </p:spTree>
    <p:extLst>
      <p:ext uri="{BB962C8B-B14F-4D97-AF65-F5344CB8AC3E}">
        <p14:creationId xmlns:p14="http://schemas.microsoft.com/office/powerpoint/2010/main" val="441139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Examples of Eugenics</a:t>
            </a:r>
            <a:endParaRPr lang="en-CA" dirty="0"/>
          </a:p>
        </p:txBody>
      </p:sp>
      <p:sp>
        <p:nvSpPr>
          <p:cNvPr id="3" name="Content Placeholder 2"/>
          <p:cNvSpPr>
            <a:spLocks noGrp="1"/>
          </p:cNvSpPr>
          <p:nvPr>
            <p:ph idx="1"/>
          </p:nvPr>
        </p:nvSpPr>
        <p:spPr>
          <a:xfrm>
            <a:off x="5675971" y="2180496"/>
            <a:ext cx="5934836" cy="3678303"/>
          </a:xfrm>
        </p:spPr>
        <p:txBody>
          <a:bodyPr/>
          <a:lstStyle/>
          <a:p>
            <a:pPr lvl="0"/>
            <a:r>
              <a:rPr lang="en-CA" dirty="0" smtClean="0"/>
              <a:t>Sterilization</a:t>
            </a:r>
            <a:endParaRPr lang="en-CA" dirty="0"/>
          </a:p>
          <a:p>
            <a:pPr lvl="1"/>
            <a:r>
              <a:rPr lang="en-CA" dirty="0"/>
              <a:t>main technique in the Eugenics belief</a:t>
            </a:r>
          </a:p>
          <a:p>
            <a:pPr lvl="1"/>
            <a:r>
              <a:rPr lang="en-CA" dirty="0"/>
              <a:t>Prohibiting people with undesirable genotype/phenotype from reproducing and possibly having offspring with the same/similar undesirable trait/allele</a:t>
            </a:r>
            <a:r>
              <a:rPr lang="en-CA" dirty="0" smtClean="0"/>
              <a:t>. </a:t>
            </a:r>
          </a:p>
          <a:p>
            <a:pPr lvl="1"/>
            <a:r>
              <a:rPr lang="en-CA" dirty="0" smtClean="0"/>
              <a:t>This may include the removal/alteration of reproductive organs to terminate fertility</a:t>
            </a:r>
            <a:endParaRPr lang="en-CA" dirty="0"/>
          </a:p>
          <a:p>
            <a:pPr lvl="1"/>
            <a:r>
              <a:rPr lang="en-CA" dirty="0"/>
              <a:t>Encouraging people with desirable gene/trait to have many offspring</a:t>
            </a:r>
          </a:p>
          <a:p>
            <a:endParaRPr lang="en-CA" dirty="0"/>
          </a:p>
        </p:txBody>
      </p:sp>
      <p:pic>
        <p:nvPicPr>
          <p:cNvPr id="4" name="Picture 10" descr="https://migrc.org/Library/AutosomalRecessiv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45" y="3327344"/>
            <a:ext cx="2374058" cy="17746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www.amc.edu/patient/services/infectious_disease/images/infdis_bacteri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52" y="2111727"/>
            <a:ext cx="2914196" cy="12482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hayatcenter.com/images/Prenatal-Screen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020" y="3930966"/>
            <a:ext cx="1977894" cy="2342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news.bbcimg.co.uk/media/images/64521000/jpg/_64521394_ivf_sciencephotolibrar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V="1">
            <a:off x="614437" y="5360099"/>
            <a:ext cx="2100046" cy="11812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telegraph.co.uk/multimedia/archive/01217/IVF_jpg_1217221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7487" y="3007659"/>
            <a:ext cx="2326366" cy="145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616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Examples of Eugenics</a:t>
            </a:r>
            <a:endParaRPr lang="en-CA" dirty="0"/>
          </a:p>
        </p:txBody>
      </p:sp>
      <p:sp>
        <p:nvSpPr>
          <p:cNvPr id="3" name="Content Placeholder 2"/>
          <p:cNvSpPr>
            <a:spLocks noGrp="1"/>
          </p:cNvSpPr>
          <p:nvPr>
            <p:ph idx="1"/>
          </p:nvPr>
        </p:nvSpPr>
        <p:spPr/>
        <p:txBody>
          <a:bodyPr/>
          <a:lstStyle/>
          <a:p>
            <a:r>
              <a:rPr lang="en-CA" dirty="0" smtClean="0"/>
              <a:t>PGD</a:t>
            </a:r>
          </a:p>
          <a:p>
            <a:r>
              <a:rPr lang="en-CA" dirty="0" smtClean="0"/>
              <a:t>In Vitro Fertilization </a:t>
            </a:r>
          </a:p>
          <a:p>
            <a:r>
              <a:rPr lang="en-CA" dirty="0" smtClean="0"/>
              <a:t>Gene Therapy</a:t>
            </a:r>
            <a:endParaRPr lang="en-CA" dirty="0"/>
          </a:p>
        </p:txBody>
      </p:sp>
    </p:spTree>
    <p:extLst>
      <p:ext uri="{BB962C8B-B14F-4D97-AF65-F5344CB8AC3E}">
        <p14:creationId xmlns:p14="http://schemas.microsoft.com/office/powerpoint/2010/main" val="3183882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33374" y="4608323"/>
            <a:ext cx="8577434" cy="600556"/>
          </a:xfrm>
        </p:spPr>
        <p:txBody>
          <a:bodyPr>
            <a:normAutofit/>
          </a:bodyPr>
          <a:lstStyle/>
          <a:p>
            <a:r>
              <a:rPr lang="en-CA" dirty="0" smtClean="0"/>
              <a:t>benefits to the human race, new scientific breakthroughs</a:t>
            </a:r>
            <a:endParaRPr lang="en-CA" dirty="0"/>
          </a:p>
        </p:txBody>
      </p:sp>
      <p:grpSp>
        <p:nvGrpSpPr>
          <p:cNvPr id="5" name="Group 4"/>
          <p:cNvGrpSpPr/>
          <p:nvPr/>
        </p:nvGrpSpPr>
        <p:grpSpPr>
          <a:xfrm rot="16200000">
            <a:off x="-2041894" y="2351394"/>
            <a:ext cx="8187732" cy="2074416"/>
            <a:chOff x="191383" y="3429228"/>
            <a:chExt cx="9003735" cy="2336437"/>
          </a:xfrm>
        </p:grpSpPr>
        <p:pic>
          <p:nvPicPr>
            <p:cNvPr id="6"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921915" y="270257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3560340" y="2698696"/>
              <a:ext cx="2265820" cy="3726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ircamera.as.arizona.edu/NatSci102/NatSci102/movies/DNA_orbit_animat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6200000" flipH="1">
              <a:off x="6198766" y="2769313"/>
              <a:ext cx="2265820" cy="3726884"/>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482" y="3791416"/>
            <a:ext cx="4678106" cy="794606"/>
          </a:xfrm>
          <a:prstGeom prst="rect">
            <a:avLst/>
          </a:prstGeom>
        </p:spPr>
      </p:pic>
    </p:spTree>
    <p:extLst>
      <p:ext uri="{BB962C8B-B14F-4D97-AF65-F5344CB8AC3E}">
        <p14:creationId xmlns:p14="http://schemas.microsoft.com/office/powerpoint/2010/main" val="301984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Decreased Disease, disorders, and Disabilities</a:t>
            </a:r>
            <a:endParaRPr lang="en-CA" dirty="0"/>
          </a:p>
        </p:txBody>
      </p:sp>
      <p:sp>
        <p:nvSpPr>
          <p:cNvPr id="3" name="Content Placeholder 2"/>
          <p:cNvSpPr>
            <a:spLocks noGrp="1"/>
          </p:cNvSpPr>
          <p:nvPr>
            <p:ph idx="1"/>
          </p:nvPr>
        </p:nvSpPr>
        <p:spPr>
          <a:xfrm>
            <a:off x="2971801" y="2180496"/>
            <a:ext cx="7832034" cy="3678303"/>
          </a:xfrm>
        </p:spPr>
        <p:txBody>
          <a:bodyPr>
            <a:normAutofit/>
          </a:bodyPr>
          <a:lstStyle/>
          <a:p>
            <a:r>
              <a:rPr lang="en-CA" dirty="0" smtClean="0"/>
              <a:t>Disabilities and disorders can create many hardships for the affected individual and their families</a:t>
            </a:r>
          </a:p>
          <a:p>
            <a:r>
              <a:rPr lang="en-CA" dirty="0"/>
              <a:t>Decreasing or eliminating these undesirable traits would mean that more children have a greater chance at being happy, healthy and successful in life. </a:t>
            </a:r>
            <a:endParaRPr lang="en-CA" dirty="0" smtClean="0"/>
          </a:p>
          <a:p>
            <a:r>
              <a:rPr lang="en-CA" dirty="0" smtClean="0"/>
              <a:t>90% of babies tested to have down syndrome are aborted before birth, shows how majority of parents prefer not to have children with disorders</a:t>
            </a:r>
          </a:p>
          <a:p>
            <a:r>
              <a:rPr lang="en-CA" dirty="0" smtClean="0"/>
              <a:t>Supporters of Galton’s Eugenic theories also believed that providing medical care to the “weak” for an increased chance to survive is an effort that does not allow nature to take its course and eradicate “defective” people</a:t>
            </a:r>
          </a:p>
          <a:p>
            <a:endParaRPr lang="en-CA" dirty="0"/>
          </a:p>
        </p:txBody>
      </p:sp>
      <p:pic>
        <p:nvPicPr>
          <p:cNvPr id="7" name="Picture 6" descr="http://chineseposters.net/images/e15-47.jpg"/>
          <p:cNvPicPr/>
          <p:nvPr/>
        </p:nvPicPr>
        <p:blipFill>
          <a:blip r:embed="rId2">
            <a:extLst>
              <a:ext uri="{28A0092B-C50C-407E-A947-70E740481C1C}">
                <a14:useLocalDpi xmlns:a14="http://schemas.microsoft.com/office/drawing/2010/main" val="0"/>
              </a:ext>
            </a:extLst>
          </a:blip>
          <a:srcRect/>
          <a:stretch>
            <a:fillRect/>
          </a:stretch>
        </p:blipFill>
        <p:spPr bwMode="auto">
          <a:xfrm>
            <a:off x="464911" y="2367059"/>
            <a:ext cx="2273300" cy="3305175"/>
          </a:xfrm>
          <a:prstGeom prst="rect">
            <a:avLst/>
          </a:prstGeom>
          <a:noFill/>
          <a:ln>
            <a:noFill/>
          </a:ln>
        </p:spPr>
      </p:pic>
      <p:pic>
        <p:nvPicPr>
          <p:cNvPr id="8" name="Picture 2" descr="http://www.ncregister.com/images/sized/images/uploads/pg70129web-255x25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082" y="4486275"/>
            <a:ext cx="1932314" cy="193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65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Custom 15">
      <a:dk1>
        <a:srgbClr val="000000"/>
      </a:dk1>
      <a:lt1>
        <a:sysClr val="window" lastClr="FFFFFF"/>
      </a:lt1>
      <a:dk2>
        <a:srgbClr val="5E5E5E"/>
      </a:dk2>
      <a:lt2>
        <a:srgbClr val="DDDDDD"/>
      </a:lt2>
      <a:accent1>
        <a:srgbClr val="418AB3"/>
      </a:accent1>
      <a:accent2>
        <a:srgbClr val="A6B727"/>
      </a:accent2>
      <a:accent3>
        <a:srgbClr val="A6B727"/>
      </a:accent3>
      <a:accent4>
        <a:srgbClr val="838383"/>
      </a:accent4>
      <a:accent5>
        <a:srgbClr val="FEC306"/>
      </a:accent5>
      <a:accent6>
        <a:srgbClr val="DF5327"/>
      </a:accent6>
      <a:hlink>
        <a:srgbClr val="A6B727"/>
      </a:hlink>
      <a:folHlink>
        <a:srgbClr val="B2B2B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Dividend</Template>
  <TotalTime>4595</TotalTime>
  <Words>1517</Words>
  <Application>Microsoft Macintosh PowerPoint</Application>
  <PresentationFormat>Widescreen</PresentationFormat>
  <Paragraphs>100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Cheese Cake</vt:lpstr>
      <vt:lpstr>Gill Sans MT</vt:lpstr>
      <vt:lpstr>Wingdings 2</vt:lpstr>
      <vt:lpstr>Dividend</vt:lpstr>
      <vt:lpstr>PowerPoint Presentation</vt:lpstr>
      <vt:lpstr>PowerPoint Presentation</vt:lpstr>
      <vt:lpstr>“the self direction of human evolution”</vt:lpstr>
      <vt:lpstr>What are Eugenics?</vt:lpstr>
      <vt:lpstr>Examples of Eugenics</vt:lpstr>
      <vt:lpstr>Examples of Eugenics</vt:lpstr>
      <vt:lpstr>Examples of Eugenics</vt:lpstr>
      <vt:lpstr>PowerPoint Presentation</vt:lpstr>
      <vt:lpstr>Decreased Disease, disorders, and Disabilities</vt:lpstr>
      <vt:lpstr>Less strain on society/economy</vt:lpstr>
      <vt:lpstr>Saving the environment</vt:lpstr>
      <vt:lpstr>Scientific Discovery and research</vt:lpstr>
      <vt:lpstr>Leading mankind into the future</vt:lpstr>
      <vt:lpstr>PowerPoint Presentation</vt:lpstr>
      <vt:lpstr>A dark past</vt:lpstr>
      <vt:lpstr>Unavailable technology</vt:lpstr>
      <vt:lpstr>Discrimination</vt:lpstr>
      <vt:lpstr>Changing Society standards</vt:lpstr>
      <vt:lpstr>It May Never work anyways</vt:lpstr>
      <vt:lpstr>A final comparison</vt:lpstr>
      <vt:lpstr>Bibliography</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Eugenics</dc:title>
  <dc:creator>Arvinder Chudha</dc:creator>
  <cp:lastModifiedBy>Ramnik Chudha</cp:lastModifiedBy>
  <cp:revision>47</cp:revision>
  <dcterms:created xsi:type="dcterms:W3CDTF">2015-04-02T01:43:47Z</dcterms:created>
  <dcterms:modified xsi:type="dcterms:W3CDTF">2018-03-18T15:14:47Z</dcterms:modified>
</cp:coreProperties>
</file>